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media/image4.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IE" sz="4400" spc="-1" strike="noStrike">
                <a:latin typeface="Arial"/>
              </a:rPr>
              <a:t>Click to move the slide</a:t>
            </a:r>
            <a:endParaRPr b="0" lang="en-IE" sz="4400" spc="-1" strike="noStrike">
              <a:latin typeface="Arial"/>
            </a:endParaRPr>
          </a:p>
        </p:txBody>
      </p:sp>
      <p:sp>
        <p:nvSpPr>
          <p:cNvPr id="79" name="PlaceHolder 2"/>
          <p:cNvSpPr>
            <a:spLocks noGrp="1"/>
          </p:cNvSpPr>
          <p:nvPr>
            <p:ph type="body"/>
          </p:nvPr>
        </p:nvSpPr>
        <p:spPr>
          <a:xfrm>
            <a:off x="777240" y="4777560"/>
            <a:ext cx="6217560" cy="4525920"/>
          </a:xfrm>
          <a:prstGeom prst="rect">
            <a:avLst/>
          </a:prstGeom>
        </p:spPr>
        <p:txBody>
          <a:bodyPr lIns="0" rIns="0" tIns="0" bIns="0">
            <a:noAutofit/>
          </a:bodyPr>
          <a:p>
            <a:r>
              <a:rPr b="0" lang="en-IE" sz="2000" spc="-1" strike="noStrike">
                <a:latin typeface="Arial"/>
              </a:rPr>
              <a:t>Click to edit the notes format</a:t>
            </a:r>
            <a:endParaRPr b="0" lang="en-IE" sz="2000" spc="-1" strike="noStrike">
              <a:latin typeface="Arial"/>
            </a:endParaRPr>
          </a:p>
        </p:txBody>
      </p:sp>
      <p:sp>
        <p:nvSpPr>
          <p:cNvPr id="80" name="PlaceHolder 3"/>
          <p:cNvSpPr>
            <a:spLocks noGrp="1"/>
          </p:cNvSpPr>
          <p:nvPr>
            <p:ph type="hdr"/>
          </p:nvPr>
        </p:nvSpPr>
        <p:spPr>
          <a:xfrm>
            <a:off x="0" y="0"/>
            <a:ext cx="3372840" cy="502560"/>
          </a:xfrm>
          <a:prstGeom prst="rect">
            <a:avLst/>
          </a:prstGeom>
        </p:spPr>
        <p:txBody>
          <a:bodyPr lIns="0" rIns="0" tIns="0" bIns="0">
            <a:noAutofit/>
          </a:bodyPr>
          <a:p>
            <a:r>
              <a:rPr b="0" lang="en-IE" sz="1400" spc="-1" strike="noStrike">
                <a:latin typeface="Times New Roman"/>
              </a:rPr>
              <a:t>&lt;header&gt;</a:t>
            </a:r>
            <a:endParaRPr b="0" lang="en-IE" sz="1400" spc="-1" strike="noStrike">
              <a:latin typeface="Times New Roman"/>
            </a:endParaRPr>
          </a:p>
        </p:txBody>
      </p:sp>
      <p:sp>
        <p:nvSpPr>
          <p:cNvPr id="81" name="PlaceHolder 4"/>
          <p:cNvSpPr>
            <a:spLocks noGrp="1"/>
          </p:cNvSpPr>
          <p:nvPr>
            <p:ph type="dt"/>
          </p:nvPr>
        </p:nvSpPr>
        <p:spPr>
          <a:xfrm>
            <a:off x="4399200" y="0"/>
            <a:ext cx="3372840" cy="502560"/>
          </a:xfrm>
          <a:prstGeom prst="rect">
            <a:avLst/>
          </a:prstGeom>
        </p:spPr>
        <p:txBody>
          <a:bodyPr lIns="0" rIns="0" tIns="0" bIns="0">
            <a:noAutofit/>
          </a:bodyPr>
          <a:p>
            <a:pPr algn="r"/>
            <a:r>
              <a:rPr b="0" lang="en-IE" sz="1400" spc="-1" strike="noStrike">
                <a:latin typeface="Times New Roman"/>
              </a:rPr>
              <a:t>&lt;date/time&gt;</a:t>
            </a:r>
            <a:endParaRPr b="0" lang="en-IE" sz="1400" spc="-1" strike="noStrike">
              <a:latin typeface="Times New Roman"/>
            </a:endParaRPr>
          </a:p>
        </p:txBody>
      </p:sp>
      <p:sp>
        <p:nvSpPr>
          <p:cNvPr id="82" name="PlaceHolder 5"/>
          <p:cNvSpPr>
            <a:spLocks noGrp="1"/>
          </p:cNvSpPr>
          <p:nvPr>
            <p:ph type="ftr"/>
          </p:nvPr>
        </p:nvSpPr>
        <p:spPr>
          <a:xfrm>
            <a:off x="0" y="9555480"/>
            <a:ext cx="3372840" cy="502560"/>
          </a:xfrm>
          <a:prstGeom prst="rect">
            <a:avLst/>
          </a:prstGeom>
        </p:spPr>
        <p:txBody>
          <a:bodyPr lIns="0" rIns="0" tIns="0" bIns="0" anchor="b">
            <a:noAutofit/>
          </a:bodyPr>
          <a:p>
            <a:r>
              <a:rPr b="0" lang="en-IE" sz="1400" spc="-1" strike="noStrike">
                <a:latin typeface="Times New Roman"/>
              </a:rPr>
              <a:t>&lt;footer&gt;</a:t>
            </a:r>
            <a:endParaRPr b="0" lang="en-IE" sz="1400" spc="-1" strike="noStrike">
              <a:latin typeface="Times New Roman"/>
            </a:endParaRPr>
          </a:p>
        </p:txBody>
      </p:sp>
      <p:sp>
        <p:nvSpPr>
          <p:cNvPr id="8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47805B6-FEC5-4B9A-8C42-5653282C6A7C}"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4240" cy="3084120"/>
          </a:xfrm>
          <a:prstGeom prst="rect">
            <a:avLst/>
          </a:prstGeom>
        </p:spPr>
      </p:sp>
      <p:sp>
        <p:nvSpPr>
          <p:cNvPr id="12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en-IE" sz="2000" spc="-1" strike="noStrike">
              <a:latin typeface="Arial"/>
            </a:endParaRPr>
          </a:p>
          <a:p>
            <a:pPr marL="216000" indent="-21420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en-IE" sz="2000" spc="-1" strike="noStrike">
              <a:latin typeface="Arial"/>
            </a:endParaRPr>
          </a:p>
          <a:p>
            <a:pPr marL="216000" indent="-214200">
              <a:lnSpc>
                <a:spcPct val="100000"/>
              </a:lnSpc>
              <a:tabLst>
                <a:tab algn="l" pos="0"/>
              </a:tabLst>
            </a:pPr>
            <a:endParaRPr b="0" lang="en-IE" sz="2000" spc="-1" strike="noStrike">
              <a:latin typeface="Arial"/>
            </a:endParaRPr>
          </a:p>
        </p:txBody>
      </p:sp>
      <p:sp>
        <p:nvSpPr>
          <p:cNvPr id="124" name="CustomShape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CF7B907-6572-4C81-9AC6-F07AD68DACFA}" type="slidenum">
              <a:rPr b="0" lang="en-US" sz="1200" spc="-1" strike="noStrike">
                <a:solidFill>
                  <a:srgbClr val="000000"/>
                </a:solidFill>
                <a:latin typeface="Times New Roman"/>
              </a:rPr>
              <a:t>&lt;number&gt;</a:t>
            </a:fld>
            <a:endParaRPr b="0" lang="en-IE"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E"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6720" cy="685404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ffffff"/>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ffffff"/>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ffffff"/>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ffffff"/>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ffffff"/>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ffffff"/>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6720" cy="685404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ffffff"/>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ffffff"/>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ffffff"/>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ffffff"/>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ffffff"/>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ffffff"/>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1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hal.archives-ouvertes.fr/hal-02483988/file/turinici_ayadi2020-rk-adaptive-sgd.pdf" TargetMode="External"/><Relationship Id="rId2" Type="http://schemas.openxmlformats.org/officeDocument/2006/relationships/hyperlink" Target="https://arxiv.org/abs/1805.00521"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5680" cy="2419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ea typeface="DejaVu Sans"/>
              </a:rPr>
              <a:t> </a:t>
            </a:r>
            <a:endParaRPr b="0" lang="en-IE" sz="4800" spc="-1" strike="noStrike">
              <a:latin typeface="Arial"/>
            </a:endParaRPr>
          </a:p>
        </p:txBody>
      </p:sp>
      <p:sp>
        <p:nvSpPr>
          <p:cNvPr id="85" name="CustomShape 2"/>
          <p:cNvSpPr/>
          <p:nvPr/>
        </p:nvSpPr>
        <p:spPr>
          <a:xfrm>
            <a:off x="4248000" y="1447200"/>
            <a:ext cx="7702560" cy="27993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A faster rate in the framework of Gradient Descent</a:t>
            </a:r>
            <a:endParaRPr b="0" lang="en-IE" sz="5400" spc="-1" strike="noStrike">
              <a:latin typeface="Arial"/>
            </a:endParaRPr>
          </a:p>
        </p:txBody>
      </p:sp>
      <p:sp>
        <p:nvSpPr>
          <p:cNvPr id="86" name="CustomShape 3"/>
          <p:cNvSpPr/>
          <p:nvPr/>
        </p:nvSpPr>
        <p:spPr>
          <a:xfrm>
            <a:off x="8352000" y="4536000"/>
            <a:ext cx="3169440" cy="15804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 Skerl</a:t>
            </a:r>
            <a:endParaRPr b="0" lang="en-IE"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en-IE"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3440" cy="158040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en-IE" sz="2800" spc="-1" strike="noStrike">
              <a:latin typeface="Arial"/>
            </a:endParaRPr>
          </a:p>
        </p:txBody>
      </p:sp>
      <p:sp>
        <p:nvSpPr>
          <p:cNvPr id="88" name="CustomShape 2"/>
          <p:cNvSpPr/>
          <p:nvPr/>
        </p:nvSpPr>
        <p:spPr>
          <a:xfrm>
            <a:off x="1080000" y="1224000"/>
            <a:ext cx="9790560" cy="1537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Runge Kutta Integrators</a:t>
            </a:r>
            <a:endParaRPr b="0" lang="en-IE"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8120" cy="8175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ea typeface="DejaVu Sans"/>
              </a:rPr>
              <a:t>Beales Function</a:t>
            </a:r>
            <a:endParaRPr b="0" lang="en-IE"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2400" cy="3776400"/>
          </a:xfrm>
          <a:prstGeom prst="rect">
            <a:avLst/>
          </a:prstGeom>
          <a:ln w="0">
            <a:noFill/>
          </a:ln>
        </p:spPr>
      </p:pic>
      <p:pic>
        <p:nvPicPr>
          <p:cNvPr id="91" name="Picture 5" descr="Background pattern&#10;&#10;Description automatically generated"/>
          <p:cNvPicPr/>
          <p:nvPr/>
        </p:nvPicPr>
        <p:blipFill>
          <a:blip r:embed="rId2"/>
          <a:stretch/>
        </p:blipFill>
        <p:spPr>
          <a:xfrm>
            <a:off x="5616000" y="2383920"/>
            <a:ext cx="6172920" cy="3734280"/>
          </a:xfrm>
          <a:prstGeom prst="rect">
            <a:avLst/>
          </a:prstGeom>
          <a:ln w="0">
            <a:noFill/>
          </a:ln>
        </p:spPr>
      </p:pic>
      <p:pic>
        <p:nvPicPr>
          <p:cNvPr id="92" name="" descr=""/>
          <p:cNvPicPr/>
          <p:nvPr/>
        </p:nvPicPr>
        <p:blipFill>
          <a:blip r:embed="rId3"/>
          <a:stretch/>
        </p:blipFill>
        <p:spPr>
          <a:xfrm>
            <a:off x="2736000" y="1224000"/>
            <a:ext cx="6474960" cy="895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1600" cy="1954080"/>
          </a:xfrm>
          <a:prstGeom prst="rect">
            <a:avLst/>
          </a:prstGeom>
          <a:ln w="0">
            <a:noFill/>
          </a:ln>
        </p:spPr>
      </p:pic>
      <p:sp>
        <p:nvSpPr>
          <p:cNvPr id="94" name="CustomShape 1"/>
          <p:cNvSpPr/>
          <p:nvPr/>
        </p:nvSpPr>
        <p:spPr>
          <a:xfrm>
            <a:off x="6697080" y="3129480"/>
            <a:ext cx="4220280" cy="53208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en-IE"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1800" cy="1964520"/>
          </a:xfrm>
          <a:prstGeom prst="rect">
            <a:avLst/>
          </a:prstGeom>
          <a:ln w="0">
            <a:noFill/>
          </a:ln>
        </p:spPr>
      </p:pic>
      <p:pic>
        <p:nvPicPr>
          <p:cNvPr id="96" name="Picture 8" descr=""/>
          <p:cNvPicPr/>
          <p:nvPr/>
        </p:nvPicPr>
        <p:blipFill>
          <a:blip r:embed="rId3"/>
          <a:stretch/>
        </p:blipFill>
        <p:spPr>
          <a:xfrm>
            <a:off x="10562400" y="5550480"/>
            <a:ext cx="635760" cy="302400"/>
          </a:xfrm>
          <a:prstGeom prst="rect">
            <a:avLst/>
          </a:prstGeom>
          <a:ln w="0">
            <a:noFill/>
          </a:ln>
        </p:spPr>
      </p:pic>
      <p:sp>
        <p:nvSpPr>
          <p:cNvPr id="97" name="CustomShape 2"/>
          <p:cNvSpPr/>
          <p:nvPr/>
        </p:nvSpPr>
        <p:spPr>
          <a:xfrm>
            <a:off x="6697080" y="866520"/>
            <a:ext cx="4220280" cy="53208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en-IE" sz="2800" spc="-1" strike="noStrike">
              <a:latin typeface="Arial"/>
            </a:endParaRPr>
          </a:p>
        </p:txBody>
      </p:sp>
      <p:sp>
        <p:nvSpPr>
          <p:cNvPr id="98" name="CustomShape 3"/>
          <p:cNvSpPr/>
          <p:nvPr/>
        </p:nvSpPr>
        <p:spPr>
          <a:xfrm>
            <a:off x="1920600" y="1675080"/>
            <a:ext cx="4220280" cy="532080"/>
          </a:xfrm>
          <a:prstGeom prst="rect">
            <a:avLst/>
          </a:prstGeom>
          <a:noFill/>
          <a:ln w="0">
            <a:noFill/>
          </a:ln>
        </p:spPr>
        <p:style>
          <a:lnRef idx="0"/>
          <a:fillRef idx="0"/>
          <a:effectRef idx="0"/>
          <a:fontRef idx="minor"/>
        </p:style>
      </p:sp>
      <p:sp>
        <p:nvSpPr>
          <p:cNvPr id="99" name="CustomShape 4"/>
          <p:cNvSpPr/>
          <p:nvPr/>
        </p:nvSpPr>
        <p:spPr>
          <a:xfrm>
            <a:off x="828720" y="866520"/>
            <a:ext cx="4220280" cy="53208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en-IE" sz="2800" spc="-1" strike="noStrike">
              <a:latin typeface="Arial"/>
            </a:endParaRPr>
          </a:p>
        </p:txBody>
      </p:sp>
      <p:pic>
        <p:nvPicPr>
          <p:cNvPr id="100" name="Picture 19" descr=""/>
          <p:cNvPicPr/>
          <p:nvPr/>
        </p:nvPicPr>
        <p:blipFill>
          <a:blip r:embed="rId4"/>
          <a:stretch/>
        </p:blipFill>
        <p:spPr>
          <a:xfrm>
            <a:off x="1560240" y="1845000"/>
            <a:ext cx="2741040" cy="350280"/>
          </a:xfrm>
          <a:prstGeom prst="rect">
            <a:avLst/>
          </a:prstGeom>
          <a:ln w="0">
            <a:noFill/>
          </a:ln>
        </p:spPr>
      </p:pic>
      <p:pic>
        <p:nvPicPr>
          <p:cNvPr id="101" name="Picture 20" descr="A picture containing logo&#10;&#10;Description automatically generated"/>
          <p:cNvPicPr/>
          <p:nvPr/>
        </p:nvPicPr>
        <p:blipFill>
          <a:blip r:embed="rId5"/>
          <a:stretch/>
        </p:blipFill>
        <p:spPr>
          <a:xfrm>
            <a:off x="3616920" y="1899000"/>
            <a:ext cx="676800" cy="246960"/>
          </a:xfrm>
          <a:prstGeom prst="rect">
            <a:avLst/>
          </a:prstGeom>
          <a:ln w="0">
            <a:noFill/>
          </a:ln>
        </p:spPr>
      </p:pic>
      <p:pic>
        <p:nvPicPr>
          <p:cNvPr id="102" name="Picture 21" descr="Text, letter&#10;&#10;Description automatically generated"/>
          <p:cNvPicPr/>
          <p:nvPr/>
        </p:nvPicPr>
        <p:blipFill>
          <a:blip r:embed="rId6"/>
          <a:stretch/>
        </p:blipFill>
        <p:spPr>
          <a:xfrm>
            <a:off x="6336720" y="1570320"/>
            <a:ext cx="5347800" cy="1067040"/>
          </a:xfrm>
          <a:prstGeom prst="rect">
            <a:avLst/>
          </a:prstGeom>
          <a:ln w="0">
            <a:noFill/>
          </a:ln>
        </p:spPr>
      </p:pic>
      <p:pic>
        <p:nvPicPr>
          <p:cNvPr id="103" name="Picture 17" descr="A picture containing text, clipart&#10;&#10;Description automatically generated"/>
          <p:cNvPicPr/>
          <p:nvPr/>
        </p:nvPicPr>
        <p:blipFill>
          <a:blip r:embed="rId7"/>
          <a:stretch/>
        </p:blipFill>
        <p:spPr>
          <a:xfrm>
            <a:off x="10999080" y="2277720"/>
            <a:ext cx="683640" cy="352800"/>
          </a:xfrm>
          <a:prstGeom prst="rect">
            <a:avLst/>
          </a:prstGeom>
          <a:ln w="0">
            <a:noFill/>
          </a:ln>
        </p:spPr>
      </p:pic>
      <p:sp>
        <p:nvSpPr>
          <p:cNvPr id="104" name="CustomShape 5"/>
          <p:cNvSpPr/>
          <p:nvPr/>
        </p:nvSpPr>
        <p:spPr>
          <a:xfrm>
            <a:off x="1008000" y="3024000"/>
            <a:ext cx="4220280" cy="53208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en-IE"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en-IE" sz="2800" spc="-1" strike="noStrike">
              <a:latin typeface="Arial"/>
            </a:endParaRPr>
          </a:p>
        </p:txBody>
      </p:sp>
      <p:sp>
        <p:nvSpPr>
          <p:cNvPr id="105" name="CustomShape 6"/>
          <p:cNvSpPr/>
          <p:nvPr/>
        </p:nvSpPr>
        <p:spPr>
          <a:xfrm>
            <a:off x="313920" y="6120000"/>
            <a:ext cx="10916280" cy="5320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204480" y="69480"/>
            <a:ext cx="7066080" cy="9126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en-IE" sz="5400" spc="-1" strike="noStrike">
              <a:latin typeface="Arial"/>
            </a:endParaRPr>
          </a:p>
        </p:txBody>
      </p:sp>
      <p:pic>
        <p:nvPicPr>
          <p:cNvPr id="107" name="Picture 8" descr="Background pattern&#10;&#10;Description automatically generated"/>
          <p:cNvPicPr/>
          <p:nvPr/>
        </p:nvPicPr>
        <p:blipFill>
          <a:blip r:embed="rId1"/>
          <a:stretch/>
        </p:blipFill>
        <p:spPr>
          <a:xfrm>
            <a:off x="223920" y="937080"/>
            <a:ext cx="2874600" cy="1798200"/>
          </a:xfrm>
          <a:prstGeom prst="rect">
            <a:avLst/>
          </a:prstGeom>
          <a:ln w="0">
            <a:noFill/>
          </a:ln>
        </p:spPr>
      </p:pic>
      <p:pic>
        <p:nvPicPr>
          <p:cNvPr id="108" name="Picture 9" descr="Background pattern&#10;&#10;Description automatically generated"/>
          <p:cNvPicPr/>
          <p:nvPr/>
        </p:nvPicPr>
        <p:blipFill>
          <a:blip r:embed="rId2"/>
          <a:stretch/>
        </p:blipFill>
        <p:spPr>
          <a:xfrm>
            <a:off x="3102480" y="939240"/>
            <a:ext cx="2876040" cy="1798560"/>
          </a:xfrm>
          <a:prstGeom prst="rect">
            <a:avLst/>
          </a:prstGeom>
          <a:ln w="0">
            <a:noFill/>
          </a:ln>
        </p:spPr>
      </p:pic>
      <p:pic>
        <p:nvPicPr>
          <p:cNvPr id="109" name="Picture 10" descr="Background pattern&#10;&#10;Description automatically generated"/>
          <p:cNvPicPr/>
          <p:nvPr/>
        </p:nvPicPr>
        <p:blipFill>
          <a:blip r:embed="rId3"/>
          <a:stretch/>
        </p:blipFill>
        <p:spPr>
          <a:xfrm>
            <a:off x="227880" y="2716200"/>
            <a:ext cx="2874600" cy="1818360"/>
          </a:xfrm>
          <a:prstGeom prst="rect">
            <a:avLst/>
          </a:prstGeom>
          <a:ln w="0">
            <a:noFill/>
          </a:ln>
        </p:spPr>
      </p:pic>
      <p:sp>
        <p:nvSpPr>
          <p:cNvPr id="110" name="CustomShape 2"/>
          <p:cNvSpPr/>
          <p:nvPr/>
        </p:nvSpPr>
        <p:spPr>
          <a:xfrm>
            <a:off x="7128000" y="504000"/>
            <a:ext cx="55746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en-IE" sz="1800" spc="-1" strike="noStrike">
              <a:latin typeface="Arial"/>
            </a:endParaRPr>
          </a:p>
        </p:txBody>
      </p:sp>
      <p:pic>
        <p:nvPicPr>
          <p:cNvPr id="111" name="Picture 12" descr="Background pattern&#10;&#10;Description automatically generated"/>
          <p:cNvPicPr/>
          <p:nvPr/>
        </p:nvPicPr>
        <p:blipFill>
          <a:blip r:embed="rId4"/>
          <a:stretch/>
        </p:blipFill>
        <p:spPr>
          <a:xfrm>
            <a:off x="3099960" y="2732400"/>
            <a:ext cx="2878560" cy="1797480"/>
          </a:xfrm>
          <a:prstGeom prst="rect">
            <a:avLst/>
          </a:prstGeom>
          <a:ln w="0">
            <a:noFill/>
          </a:ln>
        </p:spPr>
      </p:pic>
      <p:sp>
        <p:nvSpPr>
          <p:cNvPr id="112" name="CustomShape 3"/>
          <p:cNvSpPr/>
          <p:nvPr/>
        </p:nvSpPr>
        <p:spPr>
          <a:xfrm>
            <a:off x="-4680" y="4536000"/>
            <a:ext cx="11811240" cy="2279880"/>
          </a:xfrm>
          <a:prstGeom prst="rect">
            <a:avLst/>
          </a:prstGeom>
          <a:noFill/>
          <a:ln w="0">
            <a:noFill/>
          </a:ln>
        </p:spPr>
        <p:style>
          <a:lnRef idx="0"/>
          <a:fillRef idx="0"/>
          <a:effectRef idx="0"/>
          <a:fontRef idx="minor"/>
        </p:style>
        <p:txBody>
          <a:bodyPr lIns="90000" rIns="90000" tIns="45000" bIns="45000">
            <a:spAutoFit/>
          </a:bodyPr>
          <a:p>
            <a:pPr marL="285840" indent="-28368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en-IE" sz="1600" spc="-1" strike="noStrike">
              <a:latin typeface="Arial"/>
            </a:endParaRPr>
          </a:p>
          <a:p>
            <a:pPr>
              <a:lnSpc>
                <a:spcPct val="100000"/>
              </a:lnSpc>
            </a:pPr>
            <a:endParaRPr b="0" lang="en-IE" sz="1600" spc="-1" strike="noStrike">
              <a:latin typeface="Arial"/>
            </a:endParaRPr>
          </a:p>
          <a:p>
            <a:pPr marL="285840" indent="-28368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en-IE" sz="1600" spc="-1" strike="noStrike">
              <a:latin typeface="Arial"/>
            </a:endParaRPr>
          </a:p>
          <a:p>
            <a:pPr>
              <a:lnSpc>
                <a:spcPct val="100000"/>
              </a:lnSpc>
            </a:pPr>
            <a:endParaRPr b="0" lang="en-IE" sz="1600" spc="-1" strike="noStrike">
              <a:latin typeface="Arial"/>
            </a:endParaRPr>
          </a:p>
          <a:p>
            <a:pPr marL="285840" indent="-28368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en-IE" sz="1600" spc="-1" strike="noStrike">
              <a:latin typeface="Arial"/>
            </a:endParaRPr>
          </a:p>
        </p:txBody>
      </p:sp>
      <p:sp>
        <p:nvSpPr>
          <p:cNvPr id="113" name="CustomShape 4"/>
          <p:cNvSpPr/>
          <p:nvPr/>
        </p:nvSpPr>
        <p:spPr>
          <a:xfrm>
            <a:off x="6046920" y="868680"/>
            <a:ext cx="5975640" cy="3614040"/>
          </a:xfrm>
          <a:prstGeom prst="rect">
            <a:avLst/>
          </a:prstGeom>
          <a:solidFill>
            <a:srgbClr val="729fcf"/>
          </a:solidFill>
          <a:ln w="0">
            <a:solidFill>
              <a:srgbClr val="3465a4"/>
            </a:solidFill>
          </a:ln>
        </p:spPr>
        <p:style>
          <a:lnRef idx="0"/>
          <a:fillRef idx="0"/>
          <a:effectRef idx="0"/>
          <a:fontRef idx="minor"/>
        </p:style>
      </p:sp>
      <p:pic>
        <p:nvPicPr>
          <p:cNvPr id="114" name="" descr=""/>
          <p:cNvPicPr/>
          <p:nvPr/>
        </p:nvPicPr>
        <p:blipFill>
          <a:blip r:embed="rId5"/>
          <a:stretch/>
        </p:blipFill>
        <p:spPr>
          <a:xfrm>
            <a:off x="5904000" y="920520"/>
            <a:ext cx="5935680" cy="3614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32000" y="144000"/>
            <a:ext cx="12285000" cy="79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ea typeface="DejaVu Sans"/>
              </a:rPr>
              <a:t>A real application: the Titanic dataset</a:t>
            </a:r>
            <a:endParaRPr b="0" lang="en-IE" sz="4000" spc="-1" strike="noStrike">
              <a:latin typeface="Arial"/>
            </a:endParaRPr>
          </a:p>
        </p:txBody>
      </p:sp>
      <p:sp>
        <p:nvSpPr>
          <p:cNvPr id="116" name="CustomShape 2"/>
          <p:cNvSpPr/>
          <p:nvPr/>
        </p:nvSpPr>
        <p:spPr>
          <a:xfrm>
            <a:off x="7056000" y="1164600"/>
            <a:ext cx="51343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a:t>
            </a:r>
            <a:endParaRPr b="0" lang="en-IE" sz="1800" spc="-1" strike="noStrike">
              <a:latin typeface="Arial"/>
            </a:endParaRPr>
          </a:p>
          <a:p>
            <a:pPr>
              <a:lnSpc>
                <a:spcPct val="100000"/>
              </a:lnSpc>
            </a:pPr>
            <a:r>
              <a:rPr b="0" lang="it-IT" sz="1800" spc="-1" strike="noStrike">
                <a:solidFill>
                  <a:srgbClr val="ffffff"/>
                </a:solidFill>
                <a:latin typeface="Calibri"/>
                <a:ea typeface="DejaVu Sans"/>
              </a:rPr>
              <a:t>We have converted qualitative feature's classes in discrete numeric values and normalized with the mean the features values.</a:t>
            </a:r>
            <a:endParaRPr b="0" lang="en-IE" sz="1800" spc="-1" strike="noStrike">
              <a:latin typeface="Arial"/>
            </a:endParaRPr>
          </a:p>
          <a:p>
            <a:pPr>
              <a:lnSpc>
                <a:spcPct val="100000"/>
              </a:lnSpc>
            </a:pPr>
            <a:r>
              <a:rPr b="0" lang="it-IT" sz="1800" spc="-1" strike="noStrike">
                <a:solidFill>
                  <a:srgbClr val="ffffff"/>
                </a:solidFill>
                <a:latin typeface="Calibri"/>
                <a:ea typeface="DejaVu Sans"/>
              </a:rPr>
              <a:t>Then we compared our results with the real values given by "kaggle" in "gender_submission.csv". We have also recorded the computational time for the machine for each algorithm. We obtained that:</a:t>
            </a:r>
            <a:endParaRPr b="0" lang="en-IE" sz="1800" spc="-1" strike="noStrike">
              <a:latin typeface="Arial"/>
            </a:endParaRPr>
          </a:p>
          <a:p>
            <a:pPr>
              <a:lnSpc>
                <a:spcPct val="100000"/>
              </a:lnSpc>
            </a:pPr>
            <a:endParaRPr b="0" lang="en-IE"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en-IE"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en-IE" sz="1800" spc="-1" strike="noStrike">
              <a:latin typeface="Arial"/>
            </a:endParaRPr>
          </a:p>
        </p:txBody>
      </p:sp>
      <p:sp>
        <p:nvSpPr>
          <p:cNvPr id="117" name="CustomShape 3"/>
          <p:cNvSpPr/>
          <p:nvPr/>
        </p:nvSpPr>
        <p:spPr>
          <a:xfrm>
            <a:off x="360000" y="1152000"/>
            <a:ext cx="6478200" cy="5398200"/>
          </a:xfrm>
          <a:prstGeom prst="rect">
            <a:avLst/>
          </a:prstGeom>
          <a:solidFill>
            <a:srgbClr val="729fcf"/>
          </a:solidFill>
          <a:ln w="0">
            <a:solidFill>
              <a:srgbClr val="3465a4"/>
            </a:solidFill>
          </a:ln>
        </p:spPr>
        <p:style>
          <a:lnRef idx="0"/>
          <a:fillRef idx="0"/>
          <a:effectRef idx="0"/>
          <a:fontRef idx="minor"/>
        </p:style>
      </p:sp>
      <p:pic>
        <p:nvPicPr>
          <p:cNvPr id="118" name="" descr=""/>
          <p:cNvPicPr/>
          <p:nvPr/>
        </p:nvPicPr>
        <p:blipFill>
          <a:blip r:embed="rId1"/>
          <a:stretch/>
        </p:blipFill>
        <p:spPr>
          <a:xfrm>
            <a:off x="360000" y="1224000"/>
            <a:ext cx="6397200" cy="5110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13920" y="504000"/>
            <a:ext cx="4653000" cy="791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References</a:t>
            </a:r>
            <a:endParaRPr b="0" lang="en-IE" sz="5400" spc="-1" strike="noStrike">
              <a:latin typeface="Arial"/>
            </a:endParaRPr>
          </a:p>
        </p:txBody>
      </p:sp>
      <p:sp>
        <p:nvSpPr>
          <p:cNvPr id="120" name="CustomShape 2"/>
          <p:cNvSpPr/>
          <p:nvPr/>
        </p:nvSpPr>
        <p:spPr>
          <a:xfrm>
            <a:off x="504000" y="1440000"/>
            <a:ext cx="9862920" cy="3381120"/>
          </a:xfrm>
          <a:prstGeom prst="rect">
            <a:avLst/>
          </a:prstGeom>
          <a:noFill/>
          <a:ln w="0">
            <a:noFill/>
          </a:ln>
        </p:spPr>
        <p:style>
          <a:lnRef idx="0"/>
          <a:fillRef idx="0"/>
          <a:effectRef idx="0"/>
          <a:fontRef idx="minor"/>
        </p:style>
      </p:sp>
      <p:sp>
        <p:nvSpPr>
          <p:cNvPr id="121" name="CustomShape 3"/>
          <p:cNvSpPr/>
          <p:nvPr/>
        </p:nvSpPr>
        <p:spPr>
          <a:xfrm>
            <a:off x="288000" y="1656000"/>
            <a:ext cx="11374920" cy="3094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2200" spc="-1" strike="noStrike">
                <a:solidFill>
                  <a:srgbClr val="ffffff"/>
                </a:solidFill>
                <a:latin typeface="Arial"/>
                <a:ea typeface="DejaVu Sans"/>
              </a:rPr>
              <a:t>Stochastic Runge-Kutta methods and adaptive SGD-G2 stochastic gradient descent</a:t>
            </a:r>
            <a:endParaRPr b="0" lang="en-IE" sz="2200" spc="-1" strike="noStrike">
              <a:latin typeface="Arial"/>
            </a:endParaRPr>
          </a:p>
          <a:p>
            <a:pPr>
              <a:lnSpc>
                <a:spcPct val="100000"/>
              </a:lnSpc>
            </a:pPr>
            <a:r>
              <a:rPr b="0" lang="it-IT" sz="1800" spc="-1" strike="noStrike">
                <a:solidFill>
                  <a:srgbClr val="ffffff"/>
                </a:solidFill>
                <a:latin typeface="Arial"/>
                <a:ea typeface="DejaVu Sans"/>
              </a:rPr>
              <a:t>Imen Ayadi, Gabriel Turinici</a:t>
            </a:r>
            <a:endParaRPr b="0" lang="en-IE" sz="1800" spc="-1" strike="noStrike">
              <a:latin typeface="Arial"/>
            </a:endParaRPr>
          </a:p>
          <a:p>
            <a:pPr>
              <a:lnSpc>
                <a:spcPct val="100000"/>
              </a:lnSpc>
            </a:pPr>
            <a:r>
              <a:rPr b="0" lang="it-IT" sz="1800" spc="-1" strike="noStrike" u="sng">
                <a:solidFill>
                  <a:srgbClr val="c573d2"/>
                </a:solidFill>
                <a:uFillTx/>
                <a:latin typeface="Arial"/>
                <a:ea typeface="DejaVu Sans"/>
                <a:hlinkClick r:id="rId1"/>
              </a:rPr>
              <a:t>https://hal.archives-ouvertes.fr/hal-02483988/file/turinici_ayadi2020-rk-adaptive-sgd.pdf</a:t>
            </a:r>
            <a:endParaRPr b="0" lang="en-IE" sz="1800" spc="-1" strike="noStrike">
              <a:latin typeface="Arial"/>
            </a:endParaRPr>
          </a:p>
          <a:p>
            <a:pPr>
              <a:lnSpc>
                <a:spcPct val="100000"/>
              </a:lnSpc>
            </a:pPr>
            <a:endParaRPr b="0" lang="en-IE" sz="1800" spc="-1" strike="noStrike">
              <a:latin typeface="Arial"/>
            </a:endParaRPr>
          </a:p>
          <a:p>
            <a:pPr>
              <a:lnSpc>
                <a:spcPct val="100000"/>
              </a:lnSpc>
            </a:pPr>
            <a:r>
              <a:rPr b="1" lang="it-IT" sz="2200" spc="-1" strike="noStrike">
                <a:solidFill>
                  <a:srgbClr val="ffffff"/>
                </a:solidFill>
                <a:latin typeface="Arial"/>
                <a:ea typeface="DejaVu Sans"/>
              </a:rPr>
              <a:t>Direct Runge-Kutta Discretization Achieves Acceleration</a:t>
            </a:r>
            <a:endParaRPr b="0" lang="en-IE" sz="2200" spc="-1" strike="noStrike">
              <a:latin typeface="Arial"/>
            </a:endParaRPr>
          </a:p>
          <a:p>
            <a:pPr>
              <a:lnSpc>
                <a:spcPct val="100000"/>
              </a:lnSpc>
            </a:pPr>
            <a:r>
              <a:rPr b="0" lang="it-IT" sz="1800" spc="-1" strike="noStrike">
                <a:solidFill>
                  <a:srgbClr val="ffffff"/>
                </a:solidFill>
                <a:latin typeface="Arial"/>
                <a:ea typeface="DejaVu Sans"/>
              </a:rPr>
              <a:t>Jingzhao Zhang, Aryan Mokhtari, Suvrit Sra, Ali Jadbabaie</a:t>
            </a:r>
            <a:endParaRPr b="0" lang="en-IE" sz="1800" spc="-1" strike="noStrike">
              <a:latin typeface="Arial"/>
            </a:endParaRPr>
          </a:p>
          <a:p>
            <a:pPr>
              <a:lnSpc>
                <a:spcPct val="100000"/>
              </a:lnSpc>
            </a:pPr>
            <a:r>
              <a:rPr b="0" lang="it-IT" sz="1800" spc="-1" strike="noStrike" u="sng">
                <a:solidFill>
                  <a:srgbClr val="c573d2"/>
                </a:solidFill>
                <a:uFillTx/>
                <a:latin typeface="Arial"/>
                <a:ea typeface="DejaVu Sans"/>
                <a:hlinkClick r:id="rId2"/>
              </a:rPr>
              <a:t>https://arxiv.org/abs/1805.00521</a:t>
            </a:r>
            <a:endParaRPr b="0" lang="en-IE" sz="1800" spc="-1" strike="noStrike">
              <a:latin typeface="Arial"/>
            </a:endParaRPr>
          </a:p>
          <a:p>
            <a:pPr>
              <a:lnSpc>
                <a:spcPct val="100000"/>
              </a:lnSpc>
            </a:pPr>
            <a:endParaRPr b="0" lang="en-IE" sz="1800" spc="-1" strike="noStrike">
              <a:latin typeface="Arial"/>
            </a:endParaRPr>
          </a:p>
          <a:p>
            <a:pPr>
              <a:lnSpc>
                <a:spcPct val="100000"/>
              </a:lnSpc>
            </a:pPr>
            <a:r>
              <a:rPr b="1" lang="it-IT" sz="2200" spc="-1" strike="noStrike">
                <a:solidFill>
                  <a:srgbClr val="ffffff"/>
                </a:solidFill>
                <a:latin typeface="Arial"/>
                <a:ea typeface="DejaVu Sans"/>
              </a:rPr>
              <a:t>Project repository</a:t>
            </a:r>
            <a:endParaRPr b="0" lang="en-IE" sz="2200" spc="-1" strike="noStrike">
              <a:latin typeface="Arial"/>
            </a:endParaRPr>
          </a:p>
          <a:p>
            <a:pPr>
              <a:lnSpc>
                <a:spcPct val="100000"/>
              </a:lnSpc>
            </a:pPr>
            <a:r>
              <a:rPr b="0" lang="it-IT" sz="1800" spc="-1" strike="noStrike" u="sng">
                <a:solidFill>
                  <a:srgbClr val="c573d2"/>
                </a:solidFill>
                <a:uFillTx/>
                <a:latin typeface="Arial"/>
                <a:ea typeface="DejaVu Sans"/>
              </a:rPr>
              <a:t>https://github.com/SimonePip/FDS/tree/main/Final_project</a:t>
            </a:r>
            <a:endParaRPr b="0" lang="en-IE" sz="1800" spc="-1" strike="noStrike">
              <a:latin typeface="Arial"/>
            </a:endParaRPr>
          </a:p>
          <a:p>
            <a:pPr>
              <a:lnSpc>
                <a:spcPct val="100000"/>
              </a:lnSpc>
            </a:pPr>
            <a:endParaRPr b="0" lang="en-IE" sz="1800" spc="-1" strike="noStrike">
              <a:latin typeface="Arial"/>
            </a:endParaRPr>
          </a:p>
          <a:p>
            <a:pPr>
              <a:lnSpc>
                <a:spcPct val="100000"/>
              </a:lnSpc>
            </a:pPr>
            <a:endParaRPr b="0" lang="en-IE"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20</TotalTime>
  <Application>LibreOffice/7.1.7.2$Linux_X86_64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2021-12-16T14:37:29Z</dcterms:modified>
  <cp:revision>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Notes">
    <vt:i4>1</vt:i4>
  </property>
  <property fmtid="{D5CDD505-2E9C-101B-9397-08002B2CF9AE}" pid="6" name="PresentationFormat">
    <vt:lpwstr>Widescreen</vt:lpwstr>
  </property>
  <property fmtid="{D5CDD505-2E9C-101B-9397-08002B2CF9AE}" pid="7" name="ScaleCrop">
    <vt:bool>0</vt:bool>
  </property>
  <property fmtid="{D5CDD505-2E9C-101B-9397-08002B2CF9AE}" pid="8" name="ShareDoc">
    <vt:bool>0</vt:bool>
  </property>
  <property fmtid="{D5CDD505-2E9C-101B-9397-08002B2CF9AE}" pid="9" name="Slides">
    <vt:i4>6</vt:i4>
  </property>
</Properties>
</file>